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3"/>
  </p:notesMasterIdLst>
  <p:sldIdLst>
    <p:sldId id="257" r:id="rId4"/>
    <p:sldId id="256" r:id="rId5"/>
    <p:sldId id="258" r:id="rId6"/>
    <p:sldId id="260" r:id="rId7"/>
    <p:sldId id="261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Dosis" panose="020B0604020202020204" charset="0"/>
      <p:regular r:id="rId14"/>
      <p:bold r:id="rId15"/>
    </p:embeddedFont>
    <p:embeddedFont>
      <p:font typeface="Roboto" panose="020B0604020202020204" charset="0"/>
      <p:regular r:id="rId16"/>
      <p:bold r:id="rId17"/>
      <p:italic r:id="rId18"/>
      <p:boldItalic r:id="rId19"/>
    </p:embeddedFont>
    <p:embeddedFont>
      <p:font typeface="Roboto Black" panose="020B0604020202020204" charset="0"/>
      <p:bold r:id="rId20"/>
      <p:boldItalic r:id="rId21"/>
    </p:embeddedFont>
    <p:embeddedFont>
      <p:font typeface="Roboto Thin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083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544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68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1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Churn rates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 err="1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Analyse</a:t>
            </a: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Ekaterina </a:t>
            </a:r>
            <a:r>
              <a:rPr lang="en-GB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Chernyakova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22/05/2020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295269"/>
                </a:solidFill>
              </a:rPr>
              <a:t>Preview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Four months into launching </a:t>
            </a:r>
            <a:r>
              <a:rPr lang="en-GB" dirty="0" err="1"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Codeflix</a:t>
            </a:r>
            <a:r>
              <a:rPr lang="en-GB" dirty="0"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, management asks me to look into subscription churn rates. It’s early on in the business and people are excited to know how the company is doing.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The marketing department is particularly interested in how the churn compares between two segments of users. They provide me with a dataset containing subscription data for users who were acquired through two distinct channels.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latin typeface="Roboto" panose="020B0604020202020204" charset="0"/>
                <a:ea typeface="Roboto" panose="020B0604020202020204" charset="0"/>
              </a:rPr>
              <a:t>Codeflix</a:t>
            </a:r>
            <a:r>
              <a:rPr lang="en-GB" dirty="0">
                <a:latin typeface="Roboto" panose="020B0604020202020204" charset="0"/>
                <a:ea typeface="Roboto" panose="020B0604020202020204" charset="0"/>
              </a:rPr>
              <a:t> requires a minimum subscription length of 31 days, so a user can never start and end their subscription in the same month.</a:t>
            </a:r>
            <a:endParaRPr lang="en-GB" dirty="0">
              <a:highlight>
                <a:srgbClr val="FFFFFF"/>
              </a:highlight>
              <a:latin typeface="Roboto" panose="020B0604020202020204" charset="0"/>
              <a:ea typeface="Roboto" panose="020B060402020202020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531349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Inspecting the data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Calculating the churn rates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Results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Inspecting the data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311700" y="1430299"/>
            <a:ext cx="8520600" cy="1721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1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The dataset that was provided to me contains one SQL table called subscriptions. Within the table, there are 4 columns:</a:t>
            </a:r>
            <a:endParaRPr lang="en-US" altLang="en-US" sz="11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100" dirty="0">
                <a:solidFill>
                  <a:srgbClr val="15141F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id</a:t>
            </a:r>
            <a:r>
              <a:rPr lang="en-US" altLang="en-US" sz="11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 - the subscription id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100" dirty="0">
                <a:solidFill>
                  <a:srgbClr val="15141F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subscription start</a:t>
            </a:r>
            <a:r>
              <a:rPr lang="en-US" altLang="en-US" sz="11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 - the start date of the subscription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100" dirty="0">
                <a:solidFill>
                  <a:srgbClr val="15141F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subscription end</a:t>
            </a:r>
            <a:r>
              <a:rPr lang="en-US" altLang="en-US" sz="1100" dirty="0">
                <a:solidFill>
                  <a:srgbClr val="484848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 </a:t>
            </a:r>
            <a:r>
              <a:rPr lang="en-US" altLang="en-US" sz="11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- the end date of the subscription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100" dirty="0">
                <a:solidFill>
                  <a:srgbClr val="15141F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segment</a:t>
            </a:r>
            <a:r>
              <a:rPr lang="en-US" altLang="en-US" sz="11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 - this identifies which segment the subscription owner belongs to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18348B-9798-4B8B-94B4-7777B4324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0237" y="243559"/>
            <a:ext cx="184731" cy="369332"/>
          </a:xfrm>
          <a:prstGeom prst="rect">
            <a:avLst/>
          </a:prstGeom>
          <a:solidFill>
            <a:srgbClr val="EAE9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6C58D3-BBFD-4D8A-AE62-6672D6637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140397"/>
            <a:ext cx="7970137" cy="13268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Inspecting the data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MIN(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),        MAX(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subscriptions; 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Determining the range of months of data provided and which months I will be able to calculate churn for.</a:t>
            </a:r>
            <a:r>
              <a:rPr lang="en-US" altLang="en-US" sz="1200" dirty="0">
                <a:solidFill>
                  <a:schemeClr val="tx1"/>
                </a:solidFill>
                <a:latin typeface="Nunito Sans"/>
              </a:rPr>
              <a:t>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altLang="en-US" sz="1200" dirty="0">
              <a:solidFill>
                <a:schemeClr val="tx1"/>
              </a:solidFill>
              <a:latin typeface="Nunito Sans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en-US" sz="12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I’ll be calculating the churn rate for both segments (87 and 30) over the first 3 months of 2017 (I can’t calculate it for December, since there are no </a:t>
            </a:r>
            <a:r>
              <a:rPr lang="en-US" altLang="en-US" sz="1200" dirty="0" err="1">
                <a:solidFill>
                  <a:schemeClr val="tx1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subscription_end</a:t>
            </a:r>
            <a:r>
              <a:rPr lang="en-US" altLang="en-US" sz="12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 values yet)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249C7D6-96B4-4350-A90C-8A1B0A0DD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6" y="3244233"/>
            <a:ext cx="4782217" cy="4477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40724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Calculating the churn rates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 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with months as( 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select 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'2017-01-01' as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first_day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'2017-01-31' as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last_day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from subscriptions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UNION 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select 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'2017-02-01' as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first_day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'2017-02-31' as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last_day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from subscriptions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Union 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select 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'2017-03-01' as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first_day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'2017-03-31' as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last_day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 from subscriptions ),</a:t>
            </a:r>
          </a:p>
          <a:p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cross_join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(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select * from subscriptions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cross join months),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</a:p>
          <a:p>
            <a:r>
              <a:rPr lang="en-GB" sz="1000" dirty="0"/>
              <a:t>   </a:t>
            </a:r>
            <a:endParaRPr sz="1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4" y="1213356"/>
            <a:ext cx="5001125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>
              <a:lnSpc>
                <a:spcPct val="150000"/>
              </a:lnSpc>
              <a:buClr>
                <a:schemeClr val="dk1"/>
              </a:buClr>
              <a:buSzPts val="1100"/>
              <a:buAutoNum type="arabicPeriod"/>
            </a:pPr>
            <a:r>
              <a:rPr lang="en-GB" sz="1200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Creating a temporary table months containing the information on the first and last day of each month. </a:t>
            </a:r>
          </a:p>
          <a:p>
            <a:pPr marL="228600" indent="-228600">
              <a:lnSpc>
                <a:spcPct val="150000"/>
              </a:lnSpc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altLang="en-US" sz="12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Creating a temporary table, </a:t>
            </a:r>
            <a:r>
              <a:rPr lang="en-US" altLang="en-US" sz="1200" dirty="0" err="1">
                <a:solidFill>
                  <a:srgbClr val="15141F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cross_join</a:t>
            </a:r>
            <a:r>
              <a:rPr lang="en-US" altLang="en-US" sz="12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, from </a:t>
            </a:r>
            <a:r>
              <a:rPr lang="en-US" altLang="en-US" sz="1200" dirty="0">
                <a:solidFill>
                  <a:srgbClr val="15141F"/>
                </a:solidFill>
                <a:latin typeface="Roboto" panose="020B0604020202020204" charset="0"/>
                <a:ea typeface="Roboto" panose="020B0604020202020204" charset="0"/>
              </a:rPr>
              <a:t>subscriptions</a:t>
            </a:r>
            <a:r>
              <a:rPr lang="en-US" altLang="en-US" sz="12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 and </a:t>
            </a:r>
            <a:r>
              <a:rPr lang="en-US" altLang="en-US" sz="1200" dirty="0">
                <a:solidFill>
                  <a:srgbClr val="15141F"/>
                </a:solidFill>
                <a:latin typeface="Roboto" panose="020B0604020202020204" charset="0"/>
                <a:ea typeface="Roboto" panose="020B0604020202020204" charset="0"/>
              </a:rPr>
              <a:t>months</a:t>
            </a:r>
            <a:r>
              <a:rPr lang="en-US" altLang="en-US" sz="12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.</a:t>
            </a:r>
            <a:r>
              <a:rPr lang="en-US" altLang="en-US" sz="12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074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40724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Calculating the churn rates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49021" y="497477"/>
            <a:ext cx="3870900" cy="459188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 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status as(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select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id,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first_day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as month,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case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when (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subscription_start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first_day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and (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subscription_end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first_day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or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subscription_end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is null ) and (segment=87)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then 1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else 0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end as is_active_87,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case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when (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subscription_start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first_day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and (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subscription_end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first_day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or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subscription_end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is null ) and (segment=30)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then 1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else 0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end as is_active_30,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case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when (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subscription_end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between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first_day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and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last_day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and (segment=87)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then 1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else 0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end as is_canceled_87,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case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when (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subscription_end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between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first_day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and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last_day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and (segment=30)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then 1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else 0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end as is_canceled_30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from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cross_join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),  </a:t>
            </a:r>
          </a:p>
          <a:p>
            <a:r>
              <a:rPr lang="en-GB" sz="1000" dirty="0"/>
              <a:t>   </a:t>
            </a:r>
            <a:endParaRPr sz="1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4"/>
            <a:ext cx="4920900" cy="235400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9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Creating a temporary table, </a:t>
            </a:r>
            <a:r>
              <a:rPr lang="en-US" altLang="en-US" sz="900" dirty="0">
                <a:solidFill>
                  <a:srgbClr val="15141F"/>
                </a:solidFill>
                <a:latin typeface="Roboto" panose="020B0604020202020204" charset="0"/>
                <a:ea typeface="Roboto" panose="020B0604020202020204" charset="0"/>
              </a:rPr>
              <a:t>status</a:t>
            </a:r>
            <a:r>
              <a:rPr lang="en-US" altLang="en-US" sz="9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, from the </a:t>
            </a:r>
            <a:r>
              <a:rPr lang="en-US" altLang="en-US" sz="900" dirty="0" err="1">
                <a:solidFill>
                  <a:srgbClr val="15141F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cross_join</a:t>
            </a:r>
            <a:r>
              <a:rPr lang="en-US" altLang="en-US" sz="9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 table I created. This table will contain:</a:t>
            </a:r>
            <a:endParaRPr lang="en-US" altLang="en-US" sz="9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900" dirty="0">
                <a:solidFill>
                  <a:srgbClr val="15141F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id</a:t>
            </a:r>
            <a:r>
              <a:rPr lang="en-US" altLang="en-US" sz="900" dirty="0">
                <a:solidFill>
                  <a:srgbClr val="484848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 </a:t>
            </a:r>
            <a:r>
              <a:rPr lang="en-US" altLang="en-US" sz="9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selected from </a:t>
            </a:r>
            <a:r>
              <a:rPr lang="en-US" altLang="en-US" sz="900" dirty="0" err="1">
                <a:solidFill>
                  <a:srgbClr val="484848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cross_join</a:t>
            </a:r>
            <a:endParaRPr lang="en-US" altLang="en-US" sz="900" dirty="0">
              <a:solidFill>
                <a:srgbClr val="484848"/>
              </a:solidFill>
              <a:latin typeface="Courier New" panose="02070309020205020404" pitchFamily="49" charset="0"/>
              <a:ea typeface="Roboto" panose="020B0604020202020204" charset="0"/>
              <a:cs typeface="Courier New" panose="020703090202050204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900" dirty="0">
                <a:solidFill>
                  <a:srgbClr val="15141F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month</a:t>
            </a:r>
            <a:r>
              <a:rPr lang="en-US" altLang="en-US" sz="9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 as an alias of </a:t>
            </a:r>
            <a:r>
              <a:rPr lang="en-US" altLang="en-US" sz="900" dirty="0" err="1">
                <a:solidFill>
                  <a:srgbClr val="15141F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first_day</a:t>
            </a:r>
            <a:endParaRPr lang="en-US" altLang="en-US" sz="900" dirty="0">
              <a:solidFill>
                <a:srgbClr val="484848"/>
              </a:solidFill>
              <a:latin typeface="Courier New" panose="02070309020205020404" pitchFamily="49" charset="0"/>
              <a:ea typeface="Roboto" panose="020B0604020202020204" charset="0"/>
              <a:cs typeface="Courier New" panose="020703090202050204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900" dirty="0">
                <a:solidFill>
                  <a:srgbClr val="15141F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is_active_87</a:t>
            </a:r>
            <a:r>
              <a:rPr lang="en-US" altLang="en-US" sz="900" dirty="0">
                <a:solidFill>
                  <a:srgbClr val="484848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 </a:t>
            </a:r>
            <a:r>
              <a:rPr lang="en-US" altLang="en-US" sz="9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created using a </a:t>
            </a:r>
            <a:r>
              <a:rPr lang="en-US" altLang="en-US" sz="900" dirty="0">
                <a:solidFill>
                  <a:srgbClr val="15141F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CASE WHEN</a:t>
            </a:r>
            <a:r>
              <a:rPr lang="en-US" altLang="en-US" sz="9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 to find any users from segment 87 who existed prior to the beginning of the month. This is </a:t>
            </a:r>
            <a:r>
              <a:rPr lang="en-US" altLang="en-US" sz="900" dirty="0">
                <a:solidFill>
                  <a:srgbClr val="15141F"/>
                </a:solidFill>
                <a:latin typeface="Roboto" panose="020B0604020202020204" charset="0"/>
                <a:ea typeface="Roboto" panose="020B0604020202020204" charset="0"/>
              </a:rPr>
              <a:t>1</a:t>
            </a:r>
            <a:r>
              <a:rPr lang="en-US" altLang="en-US" sz="9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 if true and </a:t>
            </a:r>
            <a:r>
              <a:rPr lang="en-US" altLang="en-US" sz="900" dirty="0">
                <a:solidFill>
                  <a:srgbClr val="15141F"/>
                </a:solidFill>
                <a:latin typeface="Roboto" panose="020B0604020202020204" charset="0"/>
                <a:ea typeface="Roboto" panose="020B0604020202020204" charset="0"/>
              </a:rPr>
              <a:t>0</a:t>
            </a:r>
            <a:r>
              <a:rPr lang="en-US" altLang="en-US" sz="9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 otherwise.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900" dirty="0">
                <a:solidFill>
                  <a:srgbClr val="15141F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is_active_30</a:t>
            </a:r>
            <a:r>
              <a:rPr lang="en-US" altLang="en-US" sz="9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 created using a </a:t>
            </a:r>
            <a:r>
              <a:rPr lang="en-US" altLang="en-US" sz="900" dirty="0">
                <a:solidFill>
                  <a:srgbClr val="15141F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CASE WHEN</a:t>
            </a:r>
            <a:r>
              <a:rPr lang="en-US" altLang="en-US" sz="9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 to find any users from segment 30 who existed prior to the beginning of the month. This is </a:t>
            </a:r>
            <a:r>
              <a:rPr lang="en-US" altLang="en-US" sz="900" dirty="0">
                <a:solidFill>
                  <a:srgbClr val="15141F"/>
                </a:solidFill>
                <a:latin typeface="Roboto" panose="020B0604020202020204" charset="0"/>
                <a:ea typeface="Roboto" panose="020B0604020202020204" charset="0"/>
              </a:rPr>
              <a:t>1</a:t>
            </a:r>
            <a:r>
              <a:rPr lang="en-US" altLang="en-US" sz="9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 if true and </a:t>
            </a:r>
            <a:r>
              <a:rPr lang="en-US" altLang="en-US" sz="900" dirty="0">
                <a:solidFill>
                  <a:srgbClr val="15141F"/>
                </a:solidFill>
                <a:latin typeface="Roboto" panose="020B0604020202020204" charset="0"/>
                <a:ea typeface="Roboto" panose="020B0604020202020204" charset="0"/>
              </a:rPr>
              <a:t>0</a:t>
            </a:r>
            <a:r>
              <a:rPr lang="en-US" altLang="en-US" sz="9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 otherwise.</a:t>
            </a:r>
          </a:p>
          <a:p>
            <a:pPr marL="228600" lvl="0" indent="-228600">
              <a:lnSpc>
                <a:spcPct val="115000"/>
              </a:lnSpc>
              <a:buClr>
                <a:schemeClr val="dk1"/>
              </a:buClr>
              <a:buSzPts val="1100"/>
              <a:buAutoNum type="arabicPeriod"/>
            </a:pPr>
            <a:endParaRPr lang="en-US" altLang="en-US" sz="11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690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40724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 Calculating the churn rates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098875" y="1201324"/>
            <a:ext cx="3870900" cy="202313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status_aggregate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as (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select month, 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sum(is_active_87) as 'sum_active_87',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sum(is_active_30) as 'sum_active_30',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sum(is_canceled_87) as 'sum_canceled_87',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sum(is_canceled_30) as 'sum_canceled_30'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from status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Group by 1)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endParaRPr sz="90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4"/>
            <a:ext cx="4920900" cy="202313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Creating a </a:t>
            </a:r>
            <a:r>
              <a:rPr lang="en-US" altLang="en-US" sz="1000" dirty="0" err="1">
                <a:solidFill>
                  <a:srgbClr val="15141F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status_aggregate</a:t>
            </a:r>
            <a:r>
              <a:rPr lang="en-US" altLang="en-US" sz="10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 temporary table that is a </a:t>
            </a:r>
            <a:r>
              <a:rPr lang="en-US" altLang="en-US" sz="1000" dirty="0">
                <a:solidFill>
                  <a:srgbClr val="15141F"/>
                </a:solidFill>
                <a:latin typeface="Roboto" panose="020B0604020202020204" charset="0"/>
                <a:ea typeface="Roboto" panose="020B0604020202020204" charset="0"/>
              </a:rPr>
              <a:t>SUM</a:t>
            </a:r>
            <a:r>
              <a:rPr lang="en-US" altLang="en-US" sz="10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 of the active and canceled subscriptions for each segment, for each month.</a:t>
            </a:r>
            <a:endParaRPr lang="en-US" altLang="en-US" sz="1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00" dirty="0">
                <a:solidFill>
                  <a:srgbClr val="484848"/>
                </a:solidFill>
                <a:latin typeface="Roboto" panose="020B0604020202020204" charset="0"/>
                <a:ea typeface="Roboto" panose="020B0604020202020204" charset="0"/>
              </a:rPr>
              <a:t>The resulting columns will be:</a:t>
            </a:r>
            <a:endParaRPr lang="en-US" altLang="en-US" sz="1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000" dirty="0">
                <a:solidFill>
                  <a:srgbClr val="15141F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sum_active_87</a:t>
            </a:r>
            <a:endParaRPr lang="en-US" altLang="en-US" sz="1000" dirty="0">
              <a:solidFill>
                <a:srgbClr val="484848"/>
              </a:solidFill>
              <a:latin typeface="Courier New" panose="02070309020205020404" pitchFamily="49" charset="0"/>
              <a:ea typeface="Roboto" panose="020B0604020202020204" charset="0"/>
              <a:cs typeface="Courier New" panose="020703090202050204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000" dirty="0">
                <a:solidFill>
                  <a:srgbClr val="15141F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sum_active_30</a:t>
            </a:r>
            <a:endParaRPr lang="en-US" altLang="en-US" sz="1000" dirty="0">
              <a:solidFill>
                <a:srgbClr val="484848"/>
              </a:solidFill>
              <a:latin typeface="Courier New" panose="02070309020205020404" pitchFamily="49" charset="0"/>
              <a:ea typeface="Roboto" panose="020B0604020202020204" charset="0"/>
              <a:cs typeface="Courier New" panose="020703090202050204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000" dirty="0">
                <a:solidFill>
                  <a:srgbClr val="15141F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sum_canceled_87</a:t>
            </a:r>
            <a:endParaRPr lang="en-US" altLang="en-US" sz="1000" dirty="0">
              <a:solidFill>
                <a:srgbClr val="484848"/>
              </a:solidFill>
              <a:latin typeface="Courier New" panose="02070309020205020404" pitchFamily="49" charset="0"/>
              <a:ea typeface="Roboto" panose="020B0604020202020204" charset="0"/>
              <a:cs typeface="Courier New" panose="020703090202050204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000" dirty="0">
                <a:solidFill>
                  <a:srgbClr val="15141F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sum_canceled_30</a:t>
            </a:r>
            <a:endParaRPr lang="en-US" altLang="en-US" sz="1000" dirty="0">
              <a:solidFill>
                <a:srgbClr val="484848"/>
              </a:solidFill>
              <a:latin typeface="Courier New" panose="02070309020205020404" pitchFamily="49" charset="0"/>
              <a:ea typeface="Roboto" panose="020B0604020202020204" charset="0"/>
              <a:cs typeface="Courier New" panose="02070309020205020404" pitchFamily="49" charset="0"/>
            </a:endParaRPr>
          </a:p>
          <a:p>
            <a:pPr marL="228600" lvl="0" indent="-228600">
              <a:lnSpc>
                <a:spcPct val="115000"/>
              </a:lnSpc>
              <a:buClr>
                <a:schemeClr val="dk1"/>
              </a:buClr>
              <a:buSzPts val="1100"/>
              <a:buAutoNum type="arabicPeriod"/>
            </a:pPr>
            <a:endParaRPr lang="en-US" altLang="en-US" sz="11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803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40724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 Churn rates 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098875" y="1201324"/>
            <a:ext cx="3870900" cy="202313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month,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round((1.0 *sum_canceled_87 / sum_active_87), 2) AS 'churn_rate_87', 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round((1.0 *sum_canceled_30 / sum_active_30), 2) AS 'churn_rate_30’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status_aggregate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endParaRPr sz="900" dirty="0"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25388"/>
            <a:ext cx="4920900" cy="202313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altLang="en-US" sz="11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Calculating the churn rates for the two segments over the three month period. </a:t>
            </a:r>
          </a:p>
          <a:p>
            <a:pPr marL="228600" lvl="0" indent="-228600">
              <a:lnSpc>
                <a:spcPct val="115000"/>
              </a:lnSpc>
              <a:buClr>
                <a:schemeClr val="dk1"/>
              </a:buClr>
              <a:buSzPts val="1100"/>
              <a:buAutoNum type="arabicPeriod"/>
            </a:pPr>
            <a:endParaRPr lang="en-GB" altLang="en-US" sz="11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altLang="en-US" sz="11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As we can see, segment 30 has a lower churn rate for each month. </a:t>
            </a:r>
            <a:endParaRPr lang="en-US" altLang="en-US" sz="11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A7569E1-5A68-4B77-8327-5BE727A8B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144" y="3347463"/>
            <a:ext cx="5792008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5385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337</Words>
  <Application>Microsoft Office PowerPoint</Application>
  <PresentationFormat>Affichage à l'écran (16:9)</PresentationFormat>
  <Paragraphs>119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9</vt:i4>
      </vt:variant>
    </vt:vector>
  </HeadingPairs>
  <TitlesOfParts>
    <vt:vector size="19" baseType="lpstr">
      <vt:lpstr>Roboto Black</vt:lpstr>
      <vt:lpstr>Roboto</vt:lpstr>
      <vt:lpstr>Dosis</vt:lpstr>
      <vt:lpstr>Arial</vt:lpstr>
      <vt:lpstr>Roboto Thin</vt:lpstr>
      <vt:lpstr>Courier New</vt:lpstr>
      <vt:lpstr>Nunito Sans</vt:lpstr>
      <vt:lpstr>Simple Light</vt:lpstr>
      <vt:lpstr>Simple Light</vt:lpstr>
      <vt:lpstr>Simple Light</vt:lpstr>
      <vt:lpstr>Présentation PowerPoint</vt:lpstr>
      <vt:lpstr>Preview</vt:lpstr>
      <vt:lpstr>Table of Contents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Kate</dc:creator>
  <cp:lastModifiedBy>cher kova</cp:lastModifiedBy>
  <cp:revision>11</cp:revision>
  <dcterms:modified xsi:type="dcterms:W3CDTF">2020-05-22T11:01:04Z</dcterms:modified>
</cp:coreProperties>
</file>